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7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9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10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1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2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13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14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60" r:id="rId1"/>
  </p:sldMasterIdLst>
  <p:notesMasterIdLst>
    <p:notesMasterId r:id="rId18"/>
  </p:notesMasterIdLst>
  <p:sldIdLst>
    <p:sldId id="266" r:id="rId2"/>
    <p:sldId id="325" r:id="rId3"/>
    <p:sldId id="326" r:id="rId4"/>
    <p:sldId id="311" r:id="rId5"/>
    <p:sldId id="328" r:id="rId6"/>
    <p:sldId id="335" r:id="rId7"/>
    <p:sldId id="329" r:id="rId8"/>
    <p:sldId id="313" r:id="rId9"/>
    <p:sldId id="330" r:id="rId10"/>
    <p:sldId id="315" r:id="rId11"/>
    <p:sldId id="332" r:id="rId12"/>
    <p:sldId id="314" r:id="rId13"/>
    <p:sldId id="331" r:id="rId14"/>
    <p:sldId id="316" r:id="rId15"/>
    <p:sldId id="333" r:id="rId16"/>
    <p:sldId id="334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73775" autoAdjust="0"/>
  </p:normalViewPr>
  <p:slideViewPr>
    <p:cSldViewPr snapToGrid="0">
      <p:cViewPr varScale="1">
        <p:scale>
          <a:sx n="56" d="100"/>
          <a:sy n="56" d="100"/>
        </p:scale>
        <p:origin x="924" y="56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svg"/><Relationship Id="rId1" Type="http://schemas.openxmlformats.org/officeDocument/2006/relationships/image" Target="../media/image14.png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What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Why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How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 custLinFactX="185641" custLinFactNeighborX="200000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 custLinFactX="300000" custLinFactNeighborX="372117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 custLinFactNeighborX="-1184" custLinFactNeighborY="-48759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 custLinFactNeighborX="285" custLinFactNeighborY="-56540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 custLinFactX="-188335" custLinFactNeighborX="-200000" custLinFactNeighborY="4436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 custLinFactX="-300000" custLinFactNeighborX="-372901" custLinFactNeighborY="616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dea outline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 custScaleX="85506" custLinFactNeighborX="1196" custLinFactNeighborY="-58807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What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Why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How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 custLinFactX="185641" custLinFactNeighborX="200000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 custLinFactX="300000" custLinFactNeighborX="372117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 custLinFactNeighborX="-1184" custLinFactNeighborY="-48759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 custLinFactNeighborX="285" custLinFactNeighborY="-56540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 custLinFactX="-188335" custLinFactNeighborX="-200000" custLinFactNeighborY="4436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 custLinFactX="-300000" custLinFactNeighborX="-372901" custLinFactNeighborY="616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dea outline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 custScaleX="85506" custLinFactNeighborX="1196" custLinFactNeighborY="-58807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What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Why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How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 custLinFactX="185641" custLinFactNeighborX="200000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 custLinFactX="300000" custLinFactNeighborX="372117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 custLinFactNeighborY="-54978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 custLinFactNeighborY="-54978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 custLinFactX="-188335" custLinFactNeighborX="-200000" custLinFactNeighborY="4436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 custLinFactX="-300000" custLinFactNeighborX="-372901" custLinFactNeighborY="616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dea outline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 custLinFactNeighborY="-54978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What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Why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How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 custLinFactX="185641" custLinFactNeighborX="200000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 custLinFactX="300000" custLinFactNeighborX="372117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 custLinFactNeighborY="-56274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 custLinFactNeighborY="-56274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 custLinFactX="-188335" custLinFactNeighborX="-200000" custLinFactNeighborY="4436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 custLinFactX="-300000" custLinFactNeighborX="-372901" custLinFactNeighborY="616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dea outline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 custLinFactNeighborY="-56274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What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Why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How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 custLinFactX="185641" custLinFactNeighborX="200000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 custLinFactX="300000" custLinFactNeighborX="372117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 custLinFactNeighborY="-43543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 custLinFactNeighborX="2147" custLinFactNeighborY="-54427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 custLinFactX="-188335" custLinFactNeighborX="-200000" custLinFactNeighborY="4436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 custLinFactX="-300000" custLinFactNeighborX="-372901" custLinFactNeighborY="616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dea outline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 custLinFactNeighborX="-438" custLinFactNeighborY="-54045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01A66772-F185-4D58-B8BB-E9370D7A7A2B}" type="doc">
      <dgm:prSet loTypeId="urn:microsoft.com/office/officeart/2018/5/layout/IconLeafLabelList" loCatId="icon" qsTypeId="urn:microsoft.com/office/officeart/2005/8/quickstyle/simple4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40FC4FFE-8987-4A26-B7F4-8A516F18AD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What</a:t>
          </a:r>
        </a:p>
      </dgm:t>
    </dgm:pt>
    <dgm:pt modelId="{CAD7EF86-FB23-41F6-BF42-040B36DEFDB1}" type="parTrans" cxnId="{C7AD8469-3C68-4AF9-AB82-79B0043AA120}">
      <dgm:prSet/>
      <dgm:spPr/>
      <dgm:t>
        <a:bodyPr/>
        <a:lstStyle/>
        <a:p>
          <a:endParaRPr lang="en-US"/>
        </a:p>
      </dgm:t>
    </dgm:pt>
    <dgm:pt modelId="{5B62599A-5C9B-48E7-896E-EA782AC60C8B}" type="sibTrans" cxnId="{C7AD8469-3C68-4AF9-AB82-79B0043AA120}">
      <dgm:prSet/>
      <dgm:spPr/>
      <dgm:t>
        <a:bodyPr/>
        <a:lstStyle/>
        <a:p>
          <a:endParaRPr lang="en-US"/>
        </a:p>
      </dgm:t>
    </dgm:pt>
    <dgm:pt modelId="{49225C73-1633-42F1-AB3B-7CB183E5F8B8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Why</a:t>
          </a:r>
        </a:p>
      </dgm:t>
    </dgm:pt>
    <dgm:pt modelId="{1A0E2090-1D4F-438A-8766-B6030CE01ADD}" type="parTrans" cxnId="{A9154303-8225-4248-91DC-1B0156A35F07}">
      <dgm:prSet/>
      <dgm:spPr/>
      <dgm:t>
        <a:bodyPr/>
        <a:lstStyle/>
        <a:p>
          <a:endParaRPr lang="en-US"/>
        </a:p>
      </dgm:t>
    </dgm:pt>
    <dgm:pt modelId="{9646853A-8964-4519-A5B1-0B7D18B2983D}" type="sibTrans" cxnId="{A9154303-8225-4248-91DC-1B0156A35F07}">
      <dgm:prSet/>
      <dgm:spPr/>
      <dgm:t>
        <a:bodyPr/>
        <a:lstStyle/>
        <a:p>
          <a:endParaRPr lang="en-US"/>
        </a:p>
      </dgm:t>
    </dgm:pt>
    <dgm:pt modelId="{1C383F32-22E8-4F62-A3E0-BDC3D5F48992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US" dirty="0"/>
            <a:t>How</a:t>
          </a:r>
        </a:p>
      </dgm:t>
    </dgm:pt>
    <dgm:pt modelId="{A7920A2F-3244-4159-AF04-6A1D38B7B317}" type="parTrans" cxnId="{C4CCE57E-E871-46D6-BAD5-880252C95D22}">
      <dgm:prSet/>
      <dgm:spPr/>
      <dgm:t>
        <a:bodyPr/>
        <a:lstStyle/>
        <a:p>
          <a:endParaRPr lang="en-US"/>
        </a:p>
      </dgm:t>
    </dgm:pt>
    <dgm:pt modelId="{8500F72A-2C6D-4FDF-9C1D-CA691380EB0B}" type="sibTrans" cxnId="{C4CCE57E-E871-46D6-BAD5-880252C95D22}">
      <dgm:prSet/>
      <dgm:spPr/>
      <dgm:t>
        <a:bodyPr/>
        <a:lstStyle/>
        <a:p>
          <a:endParaRPr lang="en-US"/>
        </a:p>
      </dgm:t>
    </dgm:pt>
    <dgm:pt modelId="{B6056BFB-47D7-4C5F-BA11-2CB63C56A52D}" type="pres">
      <dgm:prSet presAssocID="{01A66772-F185-4D58-B8BB-E9370D7A7A2B}" presName="root" presStyleCnt="0">
        <dgm:presLayoutVars>
          <dgm:dir/>
          <dgm:resizeHandles val="exact"/>
        </dgm:presLayoutVars>
      </dgm:prSet>
      <dgm:spPr/>
    </dgm:pt>
    <dgm:pt modelId="{311B26C8-22B1-4363-B621-DD56FB7418C8}" type="pres">
      <dgm:prSet presAssocID="{40FC4FFE-8987-4A26-B7F4-8A516F18ADAE}" presName="compNode" presStyleCnt="0"/>
      <dgm:spPr/>
    </dgm:pt>
    <dgm:pt modelId="{A201D7A7-914C-4D24-8B82-EE40155AB0BE}" type="pres">
      <dgm:prSet presAssocID="{40FC4FFE-8987-4A26-B7F4-8A516F18ADAE}" presName="iconBgRect" presStyleLbl="bgShp" presStyleIdx="0" presStyleCnt="3" custLinFactX="185641" custLinFactNeighborX="200000"/>
      <dgm:spPr>
        <a:prstGeom prst="ellipse">
          <a:avLst/>
        </a:prstGeom>
      </dgm:spPr>
    </dgm:pt>
    <dgm:pt modelId="{8FA2F131-CD01-4CBD-B7A5-1B9B5E7F0402}" type="pres">
      <dgm:prSet presAssocID="{40FC4FFE-8987-4A26-B7F4-8A516F18ADAE}" presName="iconRect" presStyleLbl="node1" presStyleIdx="0" presStyleCnt="3" custLinFactX="300000" custLinFactNeighborX="372117"/>
      <dgm:spPr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ie chart"/>
        </a:ext>
      </dgm:extLst>
    </dgm:pt>
    <dgm:pt modelId="{F755F00C-B2DB-4097-B4BC-8F1BACC938B7}" type="pres">
      <dgm:prSet presAssocID="{40FC4FFE-8987-4A26-B7F4-8A516F18ADAE}" presName="spaceRect" presStyleCnt="0"/>
      <dgm:spPr/>
    </dgm:pt>
    <dgm:pt modelId="{08F4E96D-0DB6-4476-8C51-7CC7EC2F227B}" type="pres">
      <dgm:prSet presAssocID="{40FC4FFE-8987-4A26-B7F4-8A516F18ADAE}" presName="textRect" presStyleLbl="revTx" presStyleIdx="0" presStyleCnt="3" custLinFactNeighborY="-36285">
        <dgm:presLayoutVars>
          <dgm:chMax val="1"/>
          <dgm:chPref val="1"/>
        </dgm:presLayoutVars>
      </dgm:prSet>
      <dgm:spPr/>
    </dgm:pt>
    <dgm:pt modelId="{5AB3C10D-885E-4522-AB39-7ED4318D191A}" type="pres">
      <dgm:prSet presAssocID="{5B62599A-5C9B-48E7-896E-EA782AC60C8B}" presName="sibTrans" presStyleCnt="0"/>
      <dgm:spPr/>
    </dgm:pt>
    <dgm:pt modelId="{2F278BF9-E1B2-4A1C-B065-C19A7B904219}" type="pres">
      <dgm:prSet presAssocID="{49225C73-1633-42F1-AB3B-7CB183E5F8B8}" presName="compNode" presStyleCnt="0"/>
      <dgm:spPr/>
    </dgm:pt>
    <dgm:pt modelId="{543C18BC-1989-44B2-9862-C670C61D3452}" type="pres">
      <dgm:prSet presAssocID="{49225C73-1633-42F1-AB3B-7CB183E5F8B8}" presName="iconBgRect" presStyleLbl="bgShp" presStyleIdx="1" presStyleCnt="3"/>
      <dgm:spPr>
        <a:prstGeom prst="ellipse">
          <a:avLst/>
        </a:prstGeom>
      </dgm:spPr>
    </dgm:pt>
    <dgm:pt modelId="{E94F35BC-9C76-400A-BBCA-0032259E2E5A}" type="pres">
      <dgm:prSet presAssocID="{49225C73-1633-42F1-AB3B-7CB183E5F8B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503A6D04-9ADD-43CC-9847-497CD48F2D11}" type="pres">
      <dgm:prSet presAssocID="{49225C73-1633-42F1-AB3B-7CB183E5F8B8}" presName="spaceRect" presStyleCnt="0"/>
      <dgm:spPr/>
    </dgm:pt>
    <dgm:pt modelId="{20363298-B2A6-463D-A7BE-F9F67404E389}" type="pres">
      <dgm:prSet presAssocID="{49225C73-1633-42F1-AB3B-7CB183E5F8B8}" presName="textRect" presStyleLbl="revTx" presStyleIdx="1" presStyleCnt="3" custLinFactNeighborY="-41729">
        <dgm:presLayoutVars>
          <dgm:chMax val="1"/>
          <dgm:chPref val="1"/>
        </dgm:presLayoutVars>
      </dgm:prSet>
      <dgm:spPr/>
    </dgm:pt>
    <dgm:pt modelId="{A47947BB-708D-4F7E-B072-3C2E42B34B24}" type="pres">
      <dgm:prSet presAssocID="{9646853A-8964-4519-A5B1-0B7D18B2983D}" presName="sibTrans" presStyleCnt="0"/>
      <dgm:spPr/>
    </dgm:pt>
    <dgm:pt modelId="{BDCD0AC9-D564-4025-AD8A-36664A6CBE31}" type="pres">
      <dgm:prSet presAssocID="{1C383F32-22E8-4F62-A3E0-BDC3D5F48992}" presName="compNode" presStyleCnt="0"/>
      <dgm:spPr/>
    </dgm:pt>
    <dgm:pt modelId="{5BDDFF18-9AEC-4E5E-B9AA-33D86F01A63E}" type="pres">
      <dgm:prSet presAssocID="{1C383F32-22E8-4F62-A3E0-BDC3D5F48992}" presName="iconBgRect" presStyleLbl="bgShp" presStyleIdx="2" presStyleCnt="3" custLinFactX="-188335" custLinFactNeighborX="-200000" custLinFactNeighborY="4436"/>
      <dgm:spPr>
        <a:prstGeom prst="ellipse">
          <a:avLst/>
        </a:prstGeom>
      </dgm:spPr>
    </dgm:pt>
    <dgm:pt modelId="{F09AEBFF-D2D3-4FFF-AD65-C3CEAEEB10F2}" type="pres">
      <dgm:prSet presAssocID="{1C383F32-22E8-4F62-A3E0-BDC3D5F48992}" presName="iconRect" presStyleLbl="node1" presStyleIdx="2" presStyleCnt="3" custLinFactX="-300000" custLinFactNeighborX="-372901" custLinFactNeighborY="616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Idea outline"/>
        </a:ext>
      </dgm:extLst>
    </dgm:pt>
    <dgm:pt modelId="{F2EBFBCF-0520-415A-A886-3C4F90D208EF}" type="pres">
      <dgm:prSet presAssocID="{1C383F32-22E8-4F62-A3E0-BDC3D5F48992}" presName="spaceRect" presStyleCnt="0"/>
      <dgm:spPr/>
    </dgm:pt>
    <dgm:pt modelId="{AB9CAFAA-6939-48A6-A89B-19D1A94B9EA1}" type="pres">
      <dgm:prSet presAssocID="{1C383F32-22E8-4F62-A3E0-BDC3D5F48992}" presName="textRect" presStyleLbl="revTx" presStyleIdx="2" presStyleCnt="3" custLinFactNeighborY="-43543">
        <dgm:presLayoutVars>
          <dgm:chMax val="1"/>
          <dgm:chPref val="1"/>
        </dgm:presLayoutVars>
      </dgm:prSet>
      <dgm:spPr/>
    </dgm:pt>
  </dgm:ptLst>
  <dgm:cxnLst>
    <dgm:cxn modelId="{A9154303-8225-4248-91DC-1B0156A35F07}" srcId="{01A66772-F185-4D58-B8BB-E9370D7A7A2B}" destId="{49225C73-1633-42F1-AB3B-7CB183E5F8B8}" srcOrd="1" destOrd="0" parTransId="{1A0E2090-1D4F-438A-8766-B6030CE01ADD}" sibTransId="{9646853A-8964-4519-A5B1-0B7D18B2983D}"/>
    <dgm:cxn modelId="{BA953D32-2DFF-47FE-AF26-C6B9E63D38DF}" type="presOf" srcId="{49225C73-1633-42F1-AB3B-7CB183E5F8B8}" destId="{20363298-B2A6-463D-A7BE-F9F67404E389}" srcOrd="0" destOrd="0" presId="urn:microsoft.com/office/officeart/2018/5/layout/IconLeafLabelList"/>
    <dgm:cxn modelId="{EC450542-0ED9-4BD6-9E85-5709B80794C5}" type="presOf" srcId="{01A66772-F185-4D58-B8BB-E9370D7A7A2B}" destId="{B6056BFB-47D7-4C5F-BA11-2CB63C56A52D}" srcOrd="0" destOrd="0" presId="urn:microsoft.com/office/officeart/2018/5/layout/IconLeafLabelList"/>
    <dgm:cxn modelId="{C7AD8469-3C68-4AF9-AB82-79B0043AA120}" srcId="{01A66772-F185-4D58-B8BB-E9370D7A7A2B}" destId="{40FC4FFE-8987-4A26-B7F4-8A516F18ADAE}" srcOrd="0" destOrd="0" parTransId="{CAD7EF86-FB23-41F6-BF42-040B36DEFDB1}" sibTransId="{5B62599A-5C9B-48E7-896E-EA782AC60C8B}"/>
    <dgm:cxn modelId="{C4CCE57E-E871-46D6-BAD5-880252C95D22}" srcId="{01A66772-F185-4D58-B8BB-E9370D7A7A2B}" destId="{1C383F32-22E8-4F62-A3E0-BDC3D5F48992}" srcOrd="2" destOrd="0" parTransId="{A7920A2F-3244-4159-AF04-6A1D38B7B317}" sibTransId="{8500F72A-2C6D-4FDF-9C1D-CA691380EB0B}"/>
    <dgm:cxn modelId="{D55FAE9C-CF3C-44F3-9D1E-DE6DF574E6D9}" type="presOf" srcId="{1C383F32-22E8-4F62-A3E0-BDC3D5F48992}" destId="{AB9CAFAA-6939-48A6-A89B-19D1A94B9EA1}" srcOrd="0" destOrd="0" presId="urn:microsoft.com/office/officeart/2018/5/layout/IconLeafLabelList"/>
    <dgm:cxn modelId="{A85983B4-FADF-419C-BC71-B5F0871C3055}" type="presOf" srcId="{40FC4FFE-8987-4A26-B7F4-8A516F18ADAE}" destId="{08F4E96D-0DB6-4476-8C51-7CC7EC2F227B}" srcOrd="0" destOrd="0" presId="urn:microsoft.com/office/officeart/2018/5/layout/IconLeafLabelList"/>
    <dgm:cxn modelId="{A3E74EE8-8900-4EBD-8983-3BF0AFD6DCC7}" type="presParOf" srcId="{B6056BFB-47D7-4C5F-BA11-2CB63C56A52D}" destId="{311B26C8-22B1-4363-B621-DD56FB7418C8}" srcOrd="0" destOrd="0" presId="urn:microsoft.com/office/officeart/2018/5/layout/IconLeafLabelList"/>
    <dgm:cxn modelId="{044EA9E0-B51B-492A-BE32-015CEAD0BAC9}" type="presParOf" srcId="{311B26C8-22B1-4363-B621-DD56FB7418C8}" destId="{A201D7A7-914C-4D24-8B82-EE40155AB0BE}" srcOrd="0" destOrd="0" presId="urn:microsoft.com/office/officeart/2018/5/layout/IconLeafLabelList"/>
    <dgm:cxn modelId="{08373EC6-14CB-429D-9495-F32683B931D7}" type="presParOf" srcId="{311B26C8-22B1-4363-B621-DD56FB7418C8}" destId="{8FA2F131-CD01-4CBD-B7A5-1B9B5E7F0402}" srcOrd="1" destOrd="0" presId="urn:microsoft.com/office/officeart/2018/5/layout/IconLeafLabelList"/>
    <dgm:cxn modelId="{9AB500F0-62A2-4E73-B4F4-5056804C8D6A}" type="presParOf" srcId="{311B26C8-22B1-4363-B621-DD56FB7418C8}" destId="{F755F00C-B2DB-4097-B4BC-8F1BACC938B7}" srcOrd="2" destOrd="0" presId="urn:microsoft.com/office/officeart/2018/5/layout/IconLeafLabelList"/>
    <dgm:cxn modelId="{676606A7-6564-4CEB-ACE0-4FF9A3A04E67}" type="presParOf" srcId="{311B26C8-22B1-4363-B621-DD56FB7418C8}" destId="{08F4E96D-0DB6-4476-8C51-7CC7EC2F227B}" srcOrd="3" destOrd="0" presId="urn:microsoft.com/office/officeart/2018/5/layout/IconLeafLabelList"/>
    <dgm:cxn modelId="{EAE0F94A-A454-4049-84F7-9EC90E847A03}" type="presParOf" srcId="{B6056BFB-47D7-4C5F-BA11-2CB63C56A52D}" destId="{5AB3C10D-885E-4522-AB39-7ED4318D191A}" srcOrd="1" destOrd="0" presId="urn:microsoft.com/office/officeart/2018/5/layout/IconLeafLabelList"/>
    <dgm:cxn modelId="{B0B5B21A-5ADD-4500-9A67-9B26AF543EBA}" type="presParOf" srcId="{B6056BFB-47D7-4C5F-BA11-2CB63C56A52D}" destId="{2F278BF9-E1B2-4A1C-B065-C19A7B904219}" srcOrd="2" destOrd="0" presId="urn:microsoft.com/office/officeart/2018/5/layout/IconLeafLabelList"/>
    <dgm:cxn modelId="{11FEAF2C-54F7-4E9C-A1D6-5FA0BF7F3665}" type="presParOf" srcId="{2F278BF9-E1B2-4A1C-B065-C19A7B904219}" destId="{543C18BC-1989-44B2-9862-C670C61D3452}" srcOrd="0" destOrd="0" presId="urn:microsoft.com/office/officeart/2018/5/layout/IconLeafLabelList"/>
    <dgm:cxn modelId="{92C17ECB-A80D-4A0E-95CF-40A53D32275F}" type="presParOf" srcId="{2F278BF9-E1B2-4A1C-B065-C19A7B904219}" destId="{E94F35BC-9C76-400A-BBCA-0032259E2E5A}" srcOrd="1" destOrd="0" presId="urn:microsoft.com/office/officeart/2018/5/layout/IconLeafLabelList"/>
    <dgm:cxn modelId="{54E5AE33-4BE6-44E7-871B-1103A0BA7A56}" type="presParOf" srcId="{2F278BF9-E1B2-4A1C-B065-C19A7B904219}" destId="{503A6D04-9ADD-43CC-9847-497CD48F2D11}" srcOrd="2" destOrd="0" presId="urn:microsoft.com/office/officeart/2018/5/layout/IconLeafLabelList"/>
    <dgm:cxn modelId="{3575FCA0-4FCE-460A-8D84-2C767D311A20}" type="presParOf" srcId="{2F278BF9-E1B2-4A1C-B065-C19A7B904219}" destId="{20363298-B2A6-463D-A7BE-F9F67404E389}" srcOrd="3" destOrd="0" presId="urn:microsoft.com/office/officeart/2018/5/layout/IconLeafLabelList"/>
    <dgm:cxn modelId="{4FD22448-C17B-4C43-BAB3-A0B7AA9BCE0D}" type="presParOf" srcId="{B6056BFB-47D7-4C5F-BA11-2CB63C56A52D}" destId="{A47947BB-708D-4F7E-B072-3C2E42B34B24}" srcOrd="3" destOrd="0" presId="urn:microsoft.com/office/officeart/2018/5/layout/IconLeafLabelList"/>
    <dgm:cxn modelId="{75E30F4F-0E76-457B-9D4F-CDE27C2F7F77}" type="presParOf" srcId="{B6056BFB-47D7-4C5F-BA11-2CB63C56A52D}" destId="{BDCD0AC9-D564-4025-AD8A-36664A6CBE31}" srcOrd="4" destOrd="0" presId="urn:microsoft.com/office/officeart/2018/5/layout/IconLeafLabelList"/>
    <dgm:cxn modelId="{C6A367E7-6A7C-42CB-94E4-8EA78AEF87BF}" type="presParOf" srcId="{BDCD0AC9-D564-4025-AD8A-36664A6CBE31}" destId="{5BDDFF18-9AEC-4E5E-B9AA-33D86F01A63E}" srcOrd="0" destOrd="0" presId="urn:microsoft.com/office/officeart/2018/5/layout/IconLeafLabelList"/>
    <dgm:cxn modelId="{B180CBEB-FA9F-4E52-8CA3-A65CB80BB91B}" type="presParOf" srcId="{BDCD0AC9-D564-4025-AD8A-36664A6CBE31}" destId="{F09AEBFF-D2D3-4FFF-AD65-C3CEAEEB10F2}" srcOrd="1" destOrd="0" presId="urn:microsoft.com/office/officeart/2018/5/layout/IconLeafLabelList"/>
    <dgm:cxn modelId="{170B020E-1E19-4EB4-A72C-4FCF01A7DD7E}" type="presParOf" srcId="{BDCD0AC9-D564-4025-AD8A-36664A6CBE31}" destId="{F2EBFBCF-0520-415A-A886-3C4F90D208EF}" srcOrd="2" destOrd="0" presId="urn:microsoft.com/office/officeart/2018/5/layout/IconLeafLabelList"/>
    <dgm:cxn modelId="{CADD8F7D-722C-42A0-AF21-39A3559F8D7B}" type="presParOf" srcId="{BDCD0AC9-D564-4025-AD8A-36664A6CBE31}" destId="{AB9CAFAA-6939-48A6-A89B-19D1A94B9EA1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7630072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8017633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08" y="2374475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What</a:t>
          </a:r>
        </a:p>
      </dsp:txBody>
      <dsp:txXfrm>
        <a:off x="308" y="2374475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47071" y="231845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Why</a:t>
          </a:r>
        </a:p>
      </dsp:txBody>
      <dsp:txXfrm>
        <a:off x="3547071" y="2318452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560772" y="421211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989148" y="792451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293250" y="2302129"/>
          <a:ext cx="254914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How</a:t>
          </a:r>
        </a:p>
      </dsp:txBody>
      <dsp:txXfrm>
        <a:off x="7293250" y="2302129"/>
        <a:ext cx="2549147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7630072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8017633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08" y="2374475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What</a:t>
          </a:r>
        </a:p>
      </dsp:txBody>
      <dsp:txXfrm>
        <a:off x="308" y="2374475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47071" y="2318452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Why</a:t>
          </a:r>
        </a:p>
      </dsp:txBody>
      <dsp:txXfrm>
        <a:off x="3547071" y="2318452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560772" y="421211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989148" y="792451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293250" y="2302129"/>
          <a:ext cx="2549147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How</a:t>
          </a:r>
        </a:p>
      </dsp:txBody>
      <dsp:txXfrm>
        <a:off x="7293250" y="2302129"/>
        <a:ext cx="2549147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7630072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8017633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329698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What</a:t>
          </a:r>
        </a:p>
      </dsp:txBody>
      <dsp:txXfrm>
        <a:off x="35606" y="2329698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329698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Why</a:t>
          </a:r>
        </a:p>
      </dsp:txBody>
      <dsp:txXfrm>
        <a:off x="3538574" y="2329698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560772" y="421211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989148" y="792451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329698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How</a:t>
          </a:r>
        </a:p>
      </dsp:txBody>
      <dsp:txXfrm>
        <a:off x="7041543" y="2329698"/>
        <a:ext cx="298125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7630072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8017633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320367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What</a:t>
          </a:r>
        </a:p>
      </dsp:txBody>
      <dsp:txXfrm>
        <a:off x="35606" y="2320367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320367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Why</a:t>
          </a:r>
        </a:p>
      </dsp:txBody>
      <dsp:txXfrm>
        <a:off x="3538574" y="2320367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560772" y="421211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989148" y="792451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320367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How</a:t>
          </a:r>
        </a:p>
      </dsp:txBody>
      <dsp:txXfrm>
        <a:off x="7041543" y="2320367"/>
        <a:ext cx="2981250" cy="720000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7630072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8017633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41203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What</a:t>
          </a:r>
        </a:p>
      </dsp:txBody>
      <dsp:txXfrm>
        <a:off x="35606" y="2412030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602582" y="2333665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Why</a:t>
          </a:r>
        </a:p>
      </dsp:txBody>
      <dsp:txXfrm>
        <a:off x="3602582" y="2333665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560772" y="421211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989148" y="792451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28485" y="2336416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How</a:t>
          </a:r>
        </a:p>
      </dsp:txBody>
      <dsp:txXfrm>
        <a:off x="7028485" y="2336416"/>
        <a:ext cx="2981250" cy="720000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201D7A7-914C-4D24-8B82-EE40155AB0BE}">
      <dsp:nvSpPr>
        <dsp:cNvPr id="0" name=""/>
        <dsp:cNvSpPr/>
      </dsp:nvSpPr>
      <dsp:spPr>
        <a:xfrm>
          <a:off x="7630072" y="340539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8FA2F131-CD01-4CBD-B7A5-1B9B5E7F0402}">
      <dsp:nvSpPr>
        <dsp:cNvPr id="0" name=""/>
        <dsp:cNvSpPr/>
      </dsp:nvSpPr>
      <dsp:spPr>
        <a:xfrm>
          <a:off x="8017633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F4E96D-0DB6-4476-8C51-7CC7EC2F227B}">
      <dsp:nvSpPr>
        <dsp:cNvPr id="0" name=""/>
        <dsp:cNvSpPr/>
      </dsp:nvSpPr>
      <dsp:spPr>
        <a:xfrm>
          <a:off x="35606" y="2464287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What</a:t>
          </a:r>
        </a:p>
      </dsp:txBody>
      <dsp:txXfrm>
        <a:off x="35606" y="2464287"/>
        <a:ext cx="2981250" cy="720000"/>
      </dsp:txXfrm>
    </dsp:sp>
    <dsp:sp modelId="{543C18BC-1989-44B2-9862-C670C61D3452}">
      <dsp:nvSpPr>
        <dsp:cNvPr id="0" name=""/>
        <dsp:cNvSpPr/>
      </dsp:nvSpPr>
      <dsp:spPr>
        <a:xfrm>
          <a:off x="4119918" y="340539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E94F35BC-9C76-400A-BBCA-0032259E2E5A}">
      <dsp:nvSpPr>
        <dsp:cNvPr id="0" name=""/>
        <dsp:cNvSpPr/>
      </dsp:nvSpPr>
      <dsp:spPr>
        <a:xfrm>
          <a:off x="4507481" y="728102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0363298-B2A6-463D-A7BE-F9F67404E389}">
      <dsp:nvSpPr>
        <dsp:cNvPr id="0" name=""/>
        <dsp:cNvSpPr/>
      </dsp:nvSpPr>
      <dsp:spPr>
        <a:xfrm>
          <a:off x="3538574" y="2425091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Why</a:t>
          </a:r>
        </a:p>
      </dsp:txBody>
      <dsp:txXfrm>
        <a:off x="3538574" y="2425091"/>
        <a:ext cx="2981250" cy="720000"/>
      </dsp:txXfrm>
    </dsp:sp>
    <dsp:sp modelId="{5BDDFF18-9AEC-4E5E-B9AA-33D86F01A63E}">
      <dsp:nvSpPr>
        <dsp:cNvPr id="0" name=""/>
        <dsp:cNvSpPr/>
      </dsp:nvSpPr>
      <dsp:spPr>
        <a:xfrm>
          <a:off x="560772" y="421211"/>
          <a:ext cx="1818562" cy="1818562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09AEBFF-D2D3-4FFF-AD65-C3CEAEEB10F2}">
      <dsp:nvSpPr>
        <dsp:cNvPr id="0" name=""/>
        <dsp:cNvSpPr/>
      </dsp:nvSpPr>
      <dsp:spPr>
        <a:xfrm>
          <a:off x="989148" y="792451"/>
          <a:ext cx="1043437" cy="1043437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38100" dist="25400" dir="2700000" algn="br" rotWithShape="0">
            <a:srgbClr val="000000">
              <a:alpha val="60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B9CAFAA-6939-48A6-A89B-19D1A94B9EA1}">
      <dsp:nvSpPr>
        <dsp:cNvPr id="0" name=""/>
        <dsp:cNvSpPr/>
      </dsp:nvSpPr>
      <dsp:spPr>
        <a:xfrm>
          <a:off x="7041543" y="2412030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778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4000" kern="1200" dirty="0"/>
            <a:t>How</a:t>
          </a:r>
        </a:p>
      </dsp:txBody>
      <dsp:txXfrm>
        <a:off x="7041543" y="2412030"/>
        <a:ext cx="298125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png>
</file>

<file path=ppt/media/image12.jpeg>
</file>

<file path=ppt/media/image13.pn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A4828B70-0637-4848-9FC2-F5149DC9C229}" type="datetimeFigureOut">
              <a:rPr lang="he-IL" smtClean="0"/>
              <a:t>י"ד/שבט/תשפ"ב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3F39F89F-0BC6-4549-BFF7-F311AD01D98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94465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832150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10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8522834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11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1174137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12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8968707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13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78156270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14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3535727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15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850155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16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214622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562574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77631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9674480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792272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31637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346386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752448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39F89F-0BC6-4549-BFF7-F311AD01D98A}" type="slidenum">
              <a:rPr lang="he-IL" smtClean="0"/>
              <a:t>9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574690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56088-D437-485F-9A63-0DFB66559D48}" type="datetime1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293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1BB4-4E6E-4190-98DA-27C0003E526F}" type="datetime1">
              <a:rPr lang="en-US" smtClean="0"/>
              <a:t>1/16/2022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980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0FD09-3574-4EAB-A55C-B25BEEEEAF50}" type="datetime1">
              <a:rPr lang="en-US" smtClean="0"/>
              <a:t>1/16/2022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331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5704A-D754-4D76-98AC-18887ECAF1D5}" type="datetime1">
              <a:rPr lang="en-US" smtClean="0"/>
              <a:t>1/16/2022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7611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18F87E-80D8-4E15-A7F2-AE6F93286396}" type="datetime1">
              <a:rPr lang="en-US" smtClean="0"/>
              <a:t>1/16/2022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8083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8B01-5566-45A7-841F-82D7BAB0EBB4}" type="datetime1">
              <a:rPr lang="en-US" smtClean="0"/>
              <a:t>1/16/2022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1771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F549-8143-4B71-BEC5-7E0F3DFD00B6}" type="datetime1">
              <a:rPr lang="en-US" smtClean="0"/>
              <a:t>1/16/2022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701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51AE1E8F-F872-4973-8000-1F6F6135D6AF}" type="datetime1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02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72718A6-4B63-49B5-B903-948F87EEEC2F}" type="datetime1">
              <a:rPr lang="en-US" smtClean="0"/>
              <a:t>1/16/2022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8826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8FB5EF34-20F8-4359-B451-7D94C1BC6DA8}" type="datetime1">
              <a:rPr lang="en-US" smtClean="0"/>
              <a:t>1/16/2022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6014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6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notesSlide" Target="../notesSlides/notesSlide10.xml"/><Relationship Id="rId7" Type="http://schemas.openxmlformats.org/officeDocument/2006/relationships/diagramColors" Target="../diagrams/colors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5.xml"/><Relationship Id="rId3" Type="http://schemas.openxmlformats.org/officeDocument/2006/relationships/notesSlide" Target="../notesSlides/notesSlide12.xml"/><Relationship Id="rId7" Type="http://schemas.openxmlformats.org/officeDocument/2006/relationships/diagramColors" Target="../diagrams/colors5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6" Type="http://schemas.openxmlformats.org/officeDocument/2006/relationships/diagramQuickStyle" Target="../diagrams/quickStyle5.xml"/><Relationship Id="rId5" Type="http://schemas.openxmlformats.org/officeDocument/2006/relationships/diagramLayout" Target="../diagrams/layout5.xml"/><Relationship Id="rId4" Type="http://schemas.openxmlformats.org/officeDocument/2006/relationships/diagramData" Target="../diagrams/data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1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6.xml"/><Relationship Id="rId3" Type="http://schemas.openxmlformats.org/officeDocument/2006/relationships/notesSlide" Target="../notesSlides/notesSlide14.xml"/><Relationship Id="rId7" Type="http://schemas.openxmlformats.org/officeDocument/2006/relationships/diagramColors" Target="../diagrams/colors6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6" Type="http://schemas.openxmlformats.org/officeDocument/2006/relationships/diagramQuickStyle" Target="../diagrams/quickStyle6.xml"/><Relationship Id="rId5" Type="http://schemas.openxmlformats.org/officeDocument/2006/relationships/diagramLayout" Target="../diagrams/layout6.xml"/><Relationship Id="rId4" Type="http://schemas.openxmlformats.org/officeDocument/2006/relationships/diagramData" Target="../diagrams/data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hyperlink" Target="https://info.data.gov.il/" TargetMode="External"/><Relationship Id="rId7" Type="http://schemas.openxmlformats.org/officeDocument/2006/relationships/image" Target="../media/image5.png"/><Relationship Id="rId12" Type="http://schemas.openxmlformats.org/officeDocument/2006/relationships/image" Target="../media/image10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11" Type="http://schemas.openxmlformats.org/officeDocument/2006/relationships/image" Target="../media/image9.jpe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notesSlide" Target="../notesSlides/notesSlide4.xml"/><Relationship Id="rId7" Type="http://schemas.openxmlformats.org/officeDocument/2006/relationships/diagramColors" Target="../diagrams/colors1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notesSlide" Target="../notesSlides/notesSlide6.xml"/><Relationship Id="rId7" Type="http://schemas.openxmlformats.org/officeDocument/2006/relationships/diagramColors" Target="../diagrams/colors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notesSlide" Target="../notesSlides/notesSlide8.xml"/><Relationship Id="rId7" Type="http://schemas.openxmlformats.org/officeDocument/2006/relationships/diagramColors" Target="../diagrams/colors3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F452A527-3631-41ED-858D-3777A7D149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23807" y="1515454"/>
            <a:ext cx="6096000" cy="1644701"/>
          </a:xfrm>
        </p:spPr>
        <p:txBody>
          <a:bodyPr>
            <a:normAutofit fontScale="90000"/>
          </a:bodyPr>
          <a:lstStyle/>
          <a:p>
            <a:pPr algn="ctr"/>
            <a:r>
              <a:rPr lang="en-US" sz="13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Pension</a:t>
            </a:r>
            <a:endParaRPr lang="en-US" sz="62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40CBE3-3F91-419A-A649-32AB388ECA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10"/>
            <a:ext cx="6096000" cy="6857990"/>
          </a:xfrm>
          <a:prstGeom prst="rect">
            <a:avLst/>
          </a:prstGeom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8A9C89-B313-458F-9C85-515930A51A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805053" y="4294754"/>
            <a:ext cx="43891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7CDC65CB-1FA3-44AD-9FD0-D735125EF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</a:t>
            </a:fld>
            <a:endParaRPr lang="en-US" dirty="0"/>
          </a:p>
        </p:txBody>
      </p:sp>
      <p:sp>
        <p:nvSpPr>
          <p:cNvPr id="5" name="תיבת טקסט 4">
            <a:extLst>
              <a:ext uri="{FF2B5EF4-FFF2-40B4-BE49-F238E27FC236}">
                <a16:creationId xmlns:a16="http://schemas.microsoft.com/office/drawing/2014/main" id="{895C79C4-A04D-48A4-9D1A-D0AB5C71472F}"/>
              </a:ext>
            </a:extLst>
          </p:cNvPr>
          <p:cNvSpPr txBox="1"/>
          <p:nvPr/>
        </p:nvSpPr>
        <p:spPr>
          <a:xfrm>
            <a:off x="7409352" y="4483554"/>
            <a:ext cx="3180522" cy="193899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2400" dirty="0">
                <a:latin typeface="+mj-lt"/>
                <a:cs typeface="Calibri" panose="020F0502020204030204" pitchFamily="34" charset="0"/>
              </a:rPr>
              <a:t>Shoham Shabat</a:t>
            </a:r>
          </a:p>
          <a:p>
            <a:pPr algn="ctr"/>
            <a:r>
              <a:rPr lang="en-US" sz="2400" dirty="0" err="1">
                <a:latin typeface="+mj-lt"/>
                <a:cs typeface="Calibri" panose="020F0502020204030204" pitchFamily="34" charset="0"/>
              </a:rPr>
              <a:t>Leorre</a:t>
            </a:r>
            <a:r>
              <a:rPr lang="en-US" sz="2400" dirty="0">
                <a:latin typeface="+mj-lt"/>
                <a:cs typeface="Calibri" panose="020F0502020204030204" pitchFamily="34" charset="0"/>
              </a:rPr>
              <a:t> Newman</a:t>
            </a:r>
          </a:p>
          <a:p>
            <a:pPr algn="ctr"/>
            <a:r>
              <a:rPr lang="en-US" sz="2400" dirty="0">
                <a:latin typeface="+mj-lt"/>
                <a:cs typeface="Calibri" panose="020F0502020204030204" pitchFamily="34" charset="0"/>
              </a:rPr>
              <a:t>Natalie </a:t>
            </a:r>
            <a:r>
              <a:rPr lang="en-US" sz="2400" dirty="0" err="1">
                <a:latin typeface="+mj-lt"/>
                <a:cs typeface="Calibri" panose="020F0502020204030204" pitchFamily="34" charset="0"/>
              </a:rPr>
              <a:t>Benisty</a:t>
            </a:r>
            <a:endParaRPr lang="en-US" sz="2400" dirty="0">
              <a:latin typeface="+mj-lt"/>
              <a:cs typeface="Calibri" panose="020F0502020204030204" pitchFamily="34" charset="0"/>
            </a:endParaRPr>
          </a:p>
          <a:p>
            <a:pPr algn="ctr"/>
            <a:endParaRPr lang="en-US" sz="2400" dirty="0">
              <a:latin typeface="+mj-lt"/>
              <a:cs typeface="Calibri" panose="020F0502020204030204" pitchFamily="34" charset="0"/>
            </a:endParaRPr>
          </a:p>
          <a:p>
            <a:pPr algn="ctr"/>
            <a:r>
              <a:rPr lang="en-US" sz="2000" dirty="0">
                <a:latin typeface="+mj-lt"/>
                <a:cs typeface="Calibri" panose="020F0502020204030204" pitchFamily="34" charset="0"/>
              </a:rPr>
              <a:t>10.01.2022</a:t>
            </a:r>
            <a:endParaRPr lang="he-IL" sz="2000" dirty="0">
              <a:latin typeface="+mj-lt"/>
              <a:cs typeface="Calibri" panose="020F050202020403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AB0FC3D-E9D5-4903-AFD6-0B29302EF126}"/>
              </a:ext>
            </a:extLst>
          </p:cNvPr>
          <p:cNvSpPr txBox="1"/>
          <p:nvPr/>
        </p:nvSpPr>
        <p:spPr>
          <a:xfrm>
            <a:off x="5951613" y="3531310"/>
            <a:ext cx="6096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latin typeface="+mj-lt"/>
                <a:cs typeface="Calibri" panose="020F0502020204030204" pitchFamily="34" charset="0"/>
              </a:rPr>
              <a:t>Information Visualization</a:t>
            </a:r>
            <a:endParaRPr lang="en-US" sz="36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959158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021" y="286603"/>
            <a:ext cx="11511643" cy="1450757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Liquid Assets Percentage Distribution </a:t>
            </a:r>
            <a:br>
              <a:rPr lang="en-US" b="1" dirty="0"/>
            </a:br>
            <a:r>
              <a:rPr lang="en-US" b="1" dirty="0"/>
              <a:t>by Company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131731"/>
              </p:ext>
            </p:extLst>
          </p:nvPr>
        </p:nvGraphicFramePr>
        <p:xfrm>
          <a:off x="1096963" y="1728122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C89FC7F9-F68D-4A16-9AEC-DBDCE6F7E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13AF2E-C2AE-4779-ABBF-FA8FAFBB9720}"/>
              </a:ext>
            </a:extLst>
          </p:cNvPr>
          <p:cNvSpPr txBox="1"/>
          <p:nvPr/>
        </p:nvSpPr>
        <p:spPr>
          <a:xfrm>
            <a:off x="1250066" y="4676016"/>
            <a:ext cx="28705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Distribution of liquidity of investment portfolios according to the various pension companies.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5E2EFC-9066-4B11-AF26-7411FADF1C41}"/>
              </a:ext>
            </a:extLst>
          </p:cNvPr>
          <p:cNvSpPr txBox="1"/>
          <p:nvPr/>
        </p:nvSpPr>
        <p:spPr>
          <a:xfrm>
            <a:off x="8284842" y="4635431"/>
            <a:ext cx="2870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Density plot of each company by facet.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04FAAB6-E8C1-4912-8E17-234A08A894FC}"/>
              </a:ext>
            </a:extLst>
          </p:cNvPr>
          <p:cNvSpPr txBox="1"/>
          <p:nvPr/>
        </p:nvSpPr>
        <p:spPr>
          <a:xfrm>
            <a:off x="4736243" y="4635431"/>
            <a:ext cx="28705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We would like to see in which company the liquidity index tends to be high, in order to see which company gives the highest and most reliable transparency.</a:t>
            </a:r>
          </a:p>
        </p:txBody>
      </p:sp>
    </p:spTree>
    <p:extLst>
      <p:ext uri="{BB962C8B-B14F-4D97-AF65-F5344CB8AC3E}">
        <p14:creationId xmlns:p14="http://schemas.microsoft.com/office/powerpoint/2010/main" val="2304574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chart&#10;&#10;Description automatically generated">
            <a:extLst>
              <a:ext uri="{FF2B5EF4-FFF2-40B4-BE49-F238E27FC236}">
                <a16:creationId xmlns:a16="http://schemas.microsoft.com/office/drawing/2014/main" id="{8C9748DE-8DD2-4F57-94C5-3F0547A01A3C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369522" y="234806"/>
            <a:ext cx="9452957" cy="5925699"/>
          </a:xfrm>
          <a:prstGeom prst="rect">
            <a:avLst/>
          </a:prstGeom>
        </p:spPr>
      </p:pic>
      <p:sp>
        <p:nvSpPr>
          <p:cNvPr id="2" name="מציין מיקום של מספר שקופית 1">
            <a:extLst>
              <a:ext uri="{FF2B5EF4-FFF2-40B4-BE49-F238E27FC236}">
                <a16:creationId xmlns:a16="http://schemas.microsoft.com/office/drawing/2014/main" id="{CA883D00-B9EF-4513-9688-09636364C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04656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95305" y="409067"/>
            <a:ext cx="10461716" cy="1450757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Boxplot of Alpha by Year &amp; Fund Classification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90087901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B4D09B1B-E1B0-481C-AA7F-D0340C569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6F96490C-6EC5-4D7A-833E-0750B2DD9298}"/>
              </a:ext>
            </a:extLst>
          </p:cNvPr>
          <p:cNvSpPr txBox="1"/>
          <p:nvPr/>
        </p:nvSpPr>
        <p:spPr>
          <a:xfrm>
            <a:off x="1343705" y="5058486"/>
            <a:ext cx="245813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Distribution of Alpha measurement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per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companies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F241FA16-8421-424F-9678-40A2203DB6F1}"/>
              </a:ext>
            </a:extLst>
          </p:cNvPr>
          <p:cNvSpPr txBox="1"/>
          <p:nvPr/>
        </p:nvSpPr>
        <p:spPr>
          <a:xfrm>
            <a:off x="4673281" y="5058485"/>
            <a:ext cx="295542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Comparison between the investment managers capabilities at the companies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9F985C2C-7D92-45B8-B9DF-CDCFBBB54378}"/>
              </a:ext>
            </a:extLst>
          </p:cNvPr>
          <p:cNvSpPr txBox="1"/>
          <p:nvPr/>
        </p:nvSpPr>
        <p:spPr>
          <a:xfrm>
            <a:off x="8506801" y="5149926"/>
            <a:ext cx="24581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Box-Plot of Alpha by company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598037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box and whisker chart&#10;&#10;Description automatically generated">
            <a:extLst>
              <a:ext uri="{FF2B5EF4-FFF2-40B4-BE49-F238E27FC236}">
                <a16:creationId xmlns:a16="http://schemas.microsoft.com/office/drawing/2014/main" id="{D89D3BDB-B12F-4791-BCF3-C16A1AC1DB7A}"/>
              </a:ext>
            </a:extLst>
          </p:cNvPr>
          <p:cNvPicPr/>
          <p:nvPr/>
        </p:nvPicPr>
        <p:blipFill rotWithShape="1">
          <a:blip r:embed="rId3"/>
          <a:srcRect b="5829"/>
          <a:stretch/>
        </p:blipFill>
        <p:spPr>
          <a:xfrm>
            <a:off x="141498" y="1216650"/>
            <a:ext cx="11879975" cy="3788487"/>
          </a:xfrm>
          <a:prstGeom prst="rect">
            <a:avLst/>
          </a:prstGeom>
        </p:spPr>
      </p:pic>
      <p:sp>
        <p:nvSpPr>
          <p:cNvPr id="2" name="מציין מיקום של מספר שקופית 1">
            <a:extLst>
              <a:ext uri="{FF2B5EF4-FFF2-40B4-BE49-F238E27FC236}">
                <a16:creationId xmlns:a16="http://schemas.microsoft.com/office/drawing/2014/main" id="{3BC96781-3286-4EE2-83FE-36F92F753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88AC05A-374A-4A9A-877A-34F342CEC4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2512" y="5123529"/>
            <a:ext cx="809738" cy="41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8420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Radar Plot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28720673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705D42AA-9B91-4CA1-8944-255820F12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CD000E02-E274-4BD0-9D4B-0662F51A6CA4}"/>
              </a:ext>
            </a:extLst>
          </p:cNvPr>
          <p:cNvSpPr txBox="1"/>
          <p:nvPr/>
        </p:nvSpPr>
        <p:spPr>
          <a:xfrm>
            <a:off x="888274" y="5058485"/>
            <a:ext cx="318788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Six performance measurements (continues variables with different scales) per companies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221FD457-31B5-44A5-8917-53833268A7F6}"/>
              </a:ext>
            </a:extLst>
          </p:cNvPr>
          <p:cNvSpPr txBox="1"/>
          <p:nvPr/>
        </p:nvSpPr>
        <p:spPr>
          <a:xfrm>
            <a:off x="4472759" y="5058485"/>
            <a:ext cx="364308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elf investigation of the performance measurements and comparison between the companies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7">
            <a:extLst>
              <a:ext uri="{FF2B5EF4-FFF2-40B4-BE49-F238E27FC236}">
                <a16:creationId xmlns:a16="http://schemas.microsoft.com/office/drawing/2014/main" id="{AE18BE0A-CA89-463F-B3EC-4E6A948C1555}"/>
              </a:ext>
            </a:extLst>
          </p:cNvPr>
          <p:cNvSpPr txBox="1"/>
          <p:nvPr/>
        </p:nvSpPr>
        <p:spPr>
          <a:xfrm>
            <a:off x="8506801" y="5149926"/>
            <a:ext cx="2458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Interactive radar plot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87019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מספר שקופית 1">
            <a:extLst>
              <a:ext uri="{FF2B5EF4-FFF2-40B4-BE49-F238E27FC236}">
                <a16:creationId xmlns:a16="http://schemas.microsoft.com/office/drawing/2014/main" id="{D295BF4B-CEF5-4A80-A4BD-0E03CE99F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20C4C6-888A-4348-85E1-15FBFCD79A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9726" y="46573"/>
            <a:ext cx="9232549" cy="6300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31491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3428ACC-71EC-4171-9527-10983BA6B4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5866FFC-854B-4057-B7F3-DCC4B6A77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1110" y="639098"/>
            <a:ext cx="3401961" cy="349479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Thank you for listening </a:t>
            </a:r>
          </a:p>
        </p:txBody>
      </p:sp>
      <p:pic>
        <p:nvPicPr>
          <p:cNvPr id="7" name="Picture Placeholder 6" descr="A picture containing text, tree, outdoor, sign&#10;&#10;Description automatically generated">
            <a:extLst>
              <a:ext uri="{FF2B5EF4-FFF2-40B4-BE49-F238E27FC236}">
                <a16:creationId xmlns:a16="http://schemas.microsoft.com/office/drawing/2014/main" id="{0A1945D0-488B-40B8-98E2-96F90422FB8D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3"/>
          <a:srcRect t="23006"/>
          <a:stretch/>
        </p:blipFill>
        <p:spPr>
          <a:xfrm>
            <a:off x="1108822" y="1022945"/>
            <a:ext cx="6218708" cy="4812110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BA22713B-ABB6-4391-97F9-0449A2B9B6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209305" y="4294754"/>
            <a:ext cx="320040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8D4480B4-953D-41FA-9052-09AB3A026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מציין מיקום של מספר שקופית 1">
            <a:extLst>
              <a:ext uri="{FF2B5EF4-FFF2-40B4-BE49-F238E27FC236}">
                <a16:creationId xmlns:a16="http://schemas.microsoft.com/office/drawing/2014/main" id="{CE6011AA-CE45-47D3-80FC-D4C794A50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972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680FDA-9A12-4993-9632-FD8171886A9C}"/>
              </a:ext>
            </a:extLst>
          </p:cNvPr>
          <p:cNvSpPr txBox="1"/>
          <p:nvPr/>
        </p:nvSpPr>
        <p:spPr>
          <a:xfrm>
            <a:off x="802141" y="533791"/>
            <a:ext cx="60946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Database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29BFE6-EF97-4D63-8BC6-F8A1B4B20387}"/>
              </a:ext>
            </a:extLst>
          </p:cNvPr>
          <p:cNvSpPr txBox="1"/>
          <p:nvPr/>
        </p:nvSpPr>
        <p:spPr>
          <a:xfrm>
            <a:off x="802141" y="1750563"/>
            <a:ext cx="4137252" cy="43396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Information on existing pension companies in Israel from 2016-202</a:t>
            </a:r>
            <a:r>
              <a:rPr lang="he-IL" sz="2800" dirty="0">
                <a:latin typeface="Calibri" panose="020F0502020204030204" pitchFamily="34" charset="0"/>
                <a:cs typeface="Calibri" panose="020F0502020204030204" pitchFamily="34" charset="0"/>
              </a:rPr>
              <a:t>0</a:t>
            </a:r>
            <a:r>
              <a:rPr lang="en-US" sz="2800" dirty="0"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sz="28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  <a:hlinkClick r:id="rId3"/>
              </a:rPr>
              <a:t>https://info.data.gov.il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1026" name="Picture 2" descr="כלל ביטוח ופיננסים - Home | Facebook">
            <a:extLst>
              <a:ext uri="{FF2B5EF4-FFF2-40B4-BE49-F238E27FC236}">
                <a16:creationId xmlns:a16="http://schemas.microsoft.com/office/drawing/2014/main" id="{AC6C016B-C5CB-4846-9BA1-15093BD1C4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27016" y="17011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ביטוח קבוצתי לעובדי הראל ביטוח ופיננסים, ביטוח בריאות | הראל ביטוח ופיננסים">
            <a:extLst>
              <a:ext uri="{FF2B5EF4-FFF2-40B4-BE49-F238E27FC236}">
                <a16:creationId xmlns:a16="http://schemas.microsoft.com/office/drawing/2014/main" id="{B0AD0840-927C-4F9F-8992-6D50D947BF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7295" y="179639"/>
            <a:ext cx="2143125" cy="213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מיטב דש - פרופיל בית השקעות">
            <a:extLst>
              <a:ext uri="{FF2B5EF4-FFF2-40B4-BE49-F238E27FC236}">
                <a16:creationId xmlns:a16="http://schemas.microsoft.com/office/drawing/2014/main" id="{EA9830EB-CDFD-4302-B547-84733C35BD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6177" y="4462993"/>
            <a:ext cx="2933700" cy="156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אלטשולר שחם - YouTube">
            <a:extLst>
              <a:ext uri="{FF2B5EF4-FFF2-40B4-BE49-F238E27FC236}">
                <a16:creationId xmlns:a16="http://schemas.microsoft.com/office/drawing/2014/main" id="{C451A4D2-F9A0-4C6A-95F8-06F2B53AD8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9815" y="2090946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הפניקס חברה לביטוח - YouTube">
            <a:extLst>
              <a:ext uri="{FF2B5EF4-FFF2-40B4-BE49-F238E27FC236}">
                <a16:creationId xmlns:a16="http://schemas.microsoft.com/office/drawing/2014/main" id="{056A1578-246D-435D-B220-D23454DB9C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9573646" y="2379950"/>
            <a:ext cx="2143125" cy="1165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מגדל ביטוח - גלובס">
            <a:extLst>
              <a:ext uri="{FF2B5EF4-FFF2-40B4-BE49-F238E27FC236}">
                <a16:creationId xmlns:a16="http://schemas.microsoft.com/office/drawing/2014/main" id="{9C76579F-76B6-4C06-9F0E-D0D6349A59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9294" y="1985158"/>
            <a:ext cx="1809750" cy="180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הלמן אלדובי לוגו - Conferences">
            <a:extLst>
              <a:ext uri="{FF2B5EF4-FFF2-40B4-BE49-F238E27FC236}">
                <a16:creationId xmlns:a16="http://schemas.microsoft.com/office/drawing/2014/main" id="{6FEAE400-94E2-468C-B292-3F33F8FEBD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979" t="20540" r="22115"/>
          <a:stretch/>
        </p:blipFill>
        <p:spPr bwMode="auto">
          <a:xfrm>
            <a:off x="9701895" y="3755859"/>
            <a:ext cx="2027805" cy="11655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מנורה מבטחים | VideoHead | וידאו הד - הפקת סרטים לעסקים וחברות">
            <a:extLst>
              <a:ext uri="{FF2B5EF4-FFF2-40B4-BE49-F238E27FC236}">
                <a16:creationId xmlns:a16="http://schemas.microsoft.com/office/drawing/2014/main" id="{86C43DA2-601F-403D-9E82-1836F15C3F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5329919" y="4011777"/>
            <a:ext cx="2271032" cy="181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פסגות בית השקעות – ויקיפדיה">
            <a:extLst>
              <a:ext uri="{FF2B5EF4-FFF2-40B4-BE49-F238E27FC236}">
                <a16:creationId xmlns:a16="http://schemas.microsoft.com/office/drawing/2014/main" id="{60B47296-5520-4BB8-AAB1-42BD5F041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3039" y="1420254"/>
            <a:ext cx="952500" cy="123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מציין מיקום של מספר שקופית 1">
            <a:extLst>
              <a:ext uri="{FF2B5EF4-FFF2-40B4-BE49-F238E27FC236}">
                <a16:creationId xmlns:a16="http://schemas.microsoft.com/office/drawing/2014/main" id="{D12CF540-4C3C-433D-B81D-239E8FE13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13536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9680FDA-9A12-4993-9632-FD8171886A9C}"/>
              </a:ext>
            </a:extLst>
          </p:cNvPr>
          <p:cNvSpPr txBox="1"/>
          <p:nvPr/>
        </p:nvSpPr>
        <p:spPr>
          <a:xfrm>
            <a:off x="793976" y="431060"/>
            <a:ext cx="4438453" cy="800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600" b="1" spc="-50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rPr>
              <a:t>Previous works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CB13D45C-2CFE-42BB-BF57-7CBD1348775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98092" y="1534799"/>
            <a:ext cx="4775397" cy="4122700"/>
          </a:xfrm>
          <a:prstGeom prst="rect">
            <a:avLst/>
          </a:prstGeom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50320D78-9BB1-45EA-856D-B8DD4C72123A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4156" y="3156279"/>
            <a:ext cx="5411846" cy="269391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E3572C61-DDD5-41EA-B33A-1F3A4FE1BA82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6607263" y="533791"/>
            <a:ext cx="4641849" cy="2354580"/>
          </a:xfrm>
          <a:prstGeom prst="rect">
            <a:avLst/>
          </a:prstGeom>
        </p:spPr>
      </p:pic>
      <p:sp>
        <p:nvSpPr>
          <p:cNvPr id="2" name="מציין מיקום של מספר שקופית 1">
            <a:extLst>
              <a:ext uri="{FF2B5EF4-FFF2-40B4-BE49-F238E27FC236}">
                <a16:creationId xmlns:a16="http://schemas.microsoft.com/office/drawing/2014/main" id="{043D8A87-9394-4217-9457-B8B99C3C8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242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207" y="248026"/>
            <a:ext cx="10555912" cy="1450757"/>
          </a:xfrm>
        </p:spPr>
        <p:txBody>
          <a:bodyPr>
            <a:normAutofit/>
          </a:bodyPr>
          <a:lstStyle/>
          <a:p>
            <a:r>
              <a:rPr lang="en-US" b="1" dirty="0"/>
              <a:t>Average Monthly Yield in 2020 per Company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869195"/>
              </p:ext>
            </p:extLst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0CFAB10-3BF4-477A-974C-BF211454EDF2}"/>
              </a:ext>
            </a:extLst>
          </p:cNvPr>
          <p:cNvSpPr txBox="1"/>
          <p:nvPr/>
        </p:nvSpPr>
        <p:spPr>
          <a:xfrm>
            <a:off x="1343705" y="5045421"/>
            <a:ext cx="24581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Average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onthly yield in 2020 of all companies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E346E7-F529-40C3-86F8-F06D84518134}"/>
              </a:ext>
            </a:extLst>
          </p:cNvPr>
          <p:cNvSpPr txBox="1"/>
          <p:nvPr/>
        </p:nvSpPr>
        <p:spPr>
          <a:xfrm>
            <a:off x="4830037" y="5045420"/>
            <a:ext cx="264856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Comparison between companies – general view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9E0C3C-A4DE-4DA8-8893-10C693B61196}"/>
              </a:ext>
            </a:extLst>
          </p:cNvPr>
          <p:cNvSpPr txBox="1"/>
          <p:nvPr/>
        </p:nvSpPr>
        <p:spPr>
          <a:xfrm>
            <a:off x="8506801" y="5136861"/>
            <a:ext cx="245813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Diverging-Bar Chart</a:t>
            </a:r>
            <a:endParaRPr lang="en-US" b="1" dirty="0"/>
          </a:p>
        </p:txBody>
      </p:sp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7B8B83DB-30E7-4AB9-8582-FE1E96414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39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מספר שקופית 1">
            <a:extLst>
              <a:ext uri="{FF2B5EF4-FFF2-40B4-BE49-F238E27FC236}">
                <a16:creationId xmlns:a16="http://schemas.microsoft.com/office/drawing/2014/main" id="{24097DDD-0CDC-449D-8C37-9E1CCFA93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pic>
        <p:nvPicPr>
          <p:cNvPr id="4" name="Picture 3" descr="Chart, bar chart&#10;&#10;Description automatically generated">
            <a:extLst>
              <a:ext uri="{FF2B5EF4-FFF2-40B4-BE49-F238E27FC236}">
                <a16:creationId xmlns:a16="http://schemas.microsoft.com/office/drawing/2014/main" id="{EA86DCAC-B520-4D64-8F1C-ABA75BB00B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90"/>
          <a:stretch/>
        </p:blipFill>
        <p:spPr>
          <a:xfrm>
            <a:off x="172210" y="1355033"/>
            <a:ext cx="11847580" cy="4095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6348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8207" y="248026"/>
            <a:ext cx="10555912" cy="1450757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Average Monthly Yield per Company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6963" y="2098515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C0CFAB10-3BF4-477A-974C-BF211454EDF2}"/>
              </a:ext>
            </a:extLst>
          </p:cNvPr>
          <p:cNvSpPr txBox="1"/>
          <p:nvPr/>
        </p:nvSpPr>
        <p:spPr>
          <a:xfrm>
            <a:off x="1343705" y="5045421"/>
            <a:ext cx="24581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Average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onthly yield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per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companies 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E346E7-F529-40C3-86F8-F06D84518134}"/>
              </a:ext>
            </a:extLst>
          </p:cNvPr>
          <p:cNvSpPr txBox="1"/>
          <p:nvPr/>
        </p:nvSpPr>
        <p:spPr>
          <a:xfrm>
            <a:off x="4830037" y="5045420"/>
            <a:ext cx="27202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Comparison between companies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with drill-down options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C9E0C3C-A4DE-4DA8-8893-10C693B61196}"/>
              </a:ext>
            </a:extLst>
          </p:cNvPr>
          <p:cNvSpPr txBox="1"/>
          <p:nvPr/>
        </p:nvSpPr>
        <p:spPr>
          <a:xfrm>
            <a:off x="8506801" y="5136861"/>
            <a:ext cx="24581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Interactive graph – 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</a:b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bar chart with line chart</a:t>
            </a:r>
            <a:endParaRPr lang="en-US" b="1" dirty="0"/>
          </a:p>
        </p:txBody>
      </p:sp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7B8B83DB-30E7-4AB9-8582-FE1E96414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7889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&#10;&#10;Description automatically generated">
            <a:extLst>
              <a:ext uri="{FF2B5EF4-FFF2-40B4-BE49-F238E27FC236}">
                <a16:creationId xmlns:a16="http://schemas.microsoft.com/office/drawing/2014/main" id="{EDD57BC8-9A55-4DCC-B1F2-8BFC376ECF3E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2020160" y="177481"/>
            <a:ext cx="8151681" cy="6058896"/>
          </a:xfrm>
          <a:prstGeom prst="rect">
            <a:avLst/>
          </a:prstGeom>
        </p:spPr>
      </p:pic>
      <p:sp>
        <p:nvSpPr>
          <p:cNvPr id="2" name="מציין מיקום של מספר שקופית 1">
            <a:extLst>
              <a:ext uri="{FF2B5EF4-FFF2-40B4-BE49-F238E27FC236}">
                <a16:creationId xmlns:a16="http://schemas.microsoft.com/office/drawing/2014/main" id="{57FA028B-0AFC-4EEF-BAC5-AB5C236881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1901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A47F5C-50EC-416A-AE8C-6F6BB4225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Annual Cumulative Yield vs. </a:t>
            </a:r>
            <a:br>
              <a:rPr lang="en-US" b="1" dirty="0"/>
            </a:br>
            <a:r>
              <a:rPr lang="en-US" b="1" dirty="0"/>
              <a:t>Avg. Annual Management Fee</a:t>
            </a:r>
          </a:p>
        </p:txBody>
      </p:sp>
      <p:graphicFrame>
        <p:nvGraphicFramePr>
          <p:cNvPr id="4" name="Content Placeholder 2" descr="SmartArt graphic">
            <a:extLst>
              <a:ext uri="{FF2B5EF4-FFF2-40B4-BE49-F238E27FC236}">
                <a16:creationId xmlns:a16="http://schemas.microsoft.com/office/drawing/2014/main" id="{59F5A1AC-D08D-42AE-B94A-1CAFB517D84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1096963" y="1893798"/>
          <a:ext cx="10058400" cy="37860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3" name="מציין מיקום של מספר שקופית 2">
            <a:extLst>
              <a:ext uri="{FF2B5EF4-FFF2-40B4-BE49-F238E27FC236}">
                <a16:creationId xmlns:a16="http://schemas.microsoft.com/office/drawing/2014/main" id="{E586A9A5-F2A8-4CF2-8EBF-F2F62A942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A98EE3D-8CD1-4C3F-BD1C-C98C9596463C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peak Pro" panose="020F050202020403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peak Pro" panose="020F0502020204030204"/>
              <a:ea typeface="+mn-ea"/>
              <a:cs typeface="+mn-cs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7009D1-566A-4154-8FE7-180D5B8D6C8B}"/>
              </a:ext>
            </a:extLst>
          </p:cNvPr>
          <p:cNvSpPr txBox="1"/>
          <p:nvPr/>
        </p:nvSpPr>
        <p:spPr>
          <a:xfrm>
            <a:off x="1343705" y="4922589"/>
            <a:ext cx="24581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Relationship between Annual Cumulative Yield to Avg. Annual Management Fee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0F97021-B4F6-491C-946A-13EB79FD8377}"/>
              </a:ext>
            </a:extLst>
          </p:cNvPr>
          <p:cNvSpPr txBox="1"/>
          <p:nvPr/>
        </p:nvSpPr>
        <p:spPr>
          <a:xfrm>
            <a:off x="4897098" y="4922589"/>
            <a:ext cx="245813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We want to see if higher Annual Management Fee leads to higher Annual Cumulative Yield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7C98C78-BA21-4CD8-BEA4-A21EC3AEFCD1}"/>
              </a:ext>
            </a:extLst>
          </p:cNvPr>
          <p:cNvSpPr txBox="1"/>
          <p:nvPr/>
        </p:nvSpPr>
        <p:spPr>
          <a:xfrm>
            <a:off x="8390165" y="4922588"/>
            <a:ext cx="245813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Scatter plot of last 3 years with different color to each company and classification of fund by different shape</a:t>
            </a:r>
          </a:p>
        </p:txBody>
      </p:sp>
    </p:spTree>
    <p:extLst>
      <p:ext uri="{BB962C8B-B14F-4D97-AF65-F5344CB8AC3E}">
        <p14:creationId xmlns:p14="http://schemas.microsoft.com/office/powerpoint/2010/main" val="2239444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9249AA90-E8FD-49B5-BFB7-465872224AA5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915688" y="407762"/>
            <a:ext cx="10360625" cy="5702752"/>
          </a:xfrm>
          <a:prstGeom prst="rect">
            <a:avLst/>
          </a:prstGeom>
        </p:spPr>
      </p:pic>
      <p:sp>
        <p:nvSpPr>
          <p:cNvPr id="2" name="מציין מיקום של מספר שקופית 1">
            <a:extLst>
              <a:ext uri="{FF2B5EF4-FFF2-40B4-BE49-F238E27FC236}">
                <a16:creationId xmlns:a16="http://schemas.microsoft.com/office/drawing/2014/main" id="{2B9FFA02-4E55-475A-9C3A-2729C84846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861465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">
      <a:dk1>
        <a:srgbClr val="000000"/>
      </a:dk1>
      <a:lt1>
        <a:srgbClr val="FFFFFF"/>
      </a:lt1>
      <a:dk2>
        <a:srgbClr val="243541"/>
      </a:dk2>
      <a:lt2>
        <a:srgbClr val="E2E5E8"/>
      </a:lt2>
      <a:accent1>
        <a:srgbClr val="E88B33"/>
      </a:accent1>
      <a:accent2>
        <a:srgbClr val="AEA33A"/>
      </a:accent2>
      <a:accent3>
        <a:srgbClr val="8CAB4A"/>
      </a:accent3>
      <a:accent4>
        <a:srgbClr val="57B636"/>
      </a:accent4>
      <a:accent5>
        <a:srgbClr val="2EBA43"/>
      </a:accent5>
      <a:accent6>
        <a:srgbClr val="33B67D"/>
      </a:accent6>
      <a:hlink>
        <a:srgbClr val="5F84A8"/>
      </a:hlink>
      <a:folHlink>
        <a:srgbClr val="7F7F7F"/>
      </a:folHlink>
    </a:clrScheme>
    <a:fontScheme name="Retrospect">
      <a:majorFont>
        <a:latin typeface="Georgia Pro Cond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peak Pro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2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3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4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5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6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ppt/theme/themeOverride7.xml><?xml version="1.0" encoding="utf-8"?>
<a:themeOverride xmlns:a="http://schemas.openxmlformats.org/drawingml/2006/main">
  <a:clrScheme name="Custom 40">
    <a:dk1>
      <a:sysClr val="windowText" lastClr="000000"/>
    </a:dk1>
    <a:lt1>
      <a:sysClr val="window" lastClr="FFFFFF"/>
    </a:lt1>
    <a:dk2>
      <a:srgbClr val="545D57"/>
    </a:dk2>
    <a:lt2>
      <a:srgbClr val="EBEBE8"/>
    </a:lt2>
    <a:accent1>
      <a:srgbClr val="579858"/>
    </a:accent1>
    <a:accent2>
      <a:srgbClr val="ED583E"/>
    </a:accent2>
    <a:accent3>
      <a:srgbClr val="D3BA59"/>
    </a:accent3>
    <a:accent4>
      <a:srgbClr val="4C94AC"/>
    </a:accent4>
    <a:accent5>
      <a:srgbClr val="A09E84"/>
    </a:accent5>
    <a:accent6>
      <a:srgbClr val="FC7D4A"/>
    </a:accent6>
    <a:hlink>
      <a:srgbClr val="04A2DA"/>
    </a:hlink>
    <a:folHlink>
      <a:srgbClr val="80808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{665321F9-511B-472A-8EDC-CFCE19C4472F}tf11437505_win32</Template>
  <TotalTime>0</TotalTime>
  <Words>305</Words>
  <Application>Microsoft Office PowerPoint</Application>
  <PresentationFormat>Widescreen</PresentationFormat>
  <Paragraphs>92</Paragraphs>
  <Slides>16</Slides>
  <Notes>16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Georgia Pro Cond Light</vt:lpstr>
      <vt:lpstr>Speak Pro</vt:lpstr>
      <vt:lpstr>RetrospectVTI</vt:lpstr>
      <vt:lpstr>Pension</vt:lpstr>
      <vt:lpstr>PowerPoint Presentation</vt:lpstr>
      <vt:lpstr>PowerPoint Presentation</vt:lpstr>
      <vt:lpstr>Average Monthly Yield in 2020 per Company</vt:lpstr>
      <vt:lpstr>PowerPoint Presentation</vt:lpstr>
      <vt:lpstr>Average Monthly Yield per Company</vt:lpstr>
      <vt:lpstr>PowerPoint Presentation</vt:lpstr>
      <vt:lpstr>Annual Cumulative Yield vs.  Avg. Annual Management Fee</vt:lpstr>
      <vt:lpstr>PowerPoint Presentation</vt:lpstr>
      <vt:lpstr>Liquid Assets Percentage Distribution  by Company</vt:lpstr>
      <vt:lpstr>PowerPoint Presentation</vt:lpstr>
      <vt:lpstr>Boxplot of Alpha by Year &amp; Fund Classification</vt:lpstr>
      <vt:lpstr>PowerPoint Presentation</vt:lpstr>
      <vt:lpstr>Radar Plot</vt:lpstr>
      <vt:lpstr>PowerPoint Presentation</vt:lpstr>
      <vt:lpstr>Thank you for listening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2022-01-16T13:07:50Z</dcterms:created>
  <dcterms:modified xsi:type="dcterms:W3CDTF">2022-01-16T13:08:01Z</dcterms:modified>
</cp:coreProperties>
</file>